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8" r:id="rId3"/>
    <p:sldId id="276" r:id="rId4"/>
    <p:sldId id="277" r:id="rId5"/>
    <p:sldId id="278" r:id="rId6"/>
    <p:sldId id="270" r:id="rId7"/>
    <p:sldId id="273" r:id="rId8"/>
    <p:sldId id="269" r:id="rId9"/>
    <p:sldId id="275" r:id="rId10"/>
    <p:sldId id="262" r:id="rId11"/>
    <p:sldId id="263" r:id="rId12"/>
    <p:sldId id="267" r:id="rId13"/>
    <p:sldId id="274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69D"/>
    <a:srgbClr val="AF918B"/>
    <a:srgbClr val="FF6D6D"/>
    <a:srgbClr val="FD6C1B"/>
    <a:srgbClr val="FD8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C255B-CF82-43B3-89B1-26F6F216C82B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B10A4-BE38-4335-9392-B6945B376F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32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59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69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35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49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66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1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06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2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908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69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95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4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34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24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6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09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51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8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738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EBC3-316D-45CE-B104-AA83C30DBBB5}" type="datetimeFigureOut">
              <a:rPr lang="en-AU" smtClean="0"/>
              <a:t>10/09/2020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794F-1EF7-48DF-9562-3C4B6DC159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59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AD556-CECF-43F6-9EEE-07EF68743CF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10/09/2020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7ED66-0ABB-49A0-97D1-7E328DC6E633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5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215" y="7271"/>
            <a:ext cx="7772400" cy="1470025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A Better Bridge is Possible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65747" y="1052736"/>
            <a:ext cx="6400800" cy="1752600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Mayor Brad Pettitt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12204" b="14078"/>
          <a:stretch/>
        </p:blipFill>
        <p:spPr bwMode="auto">
          <a:xfrm>
            <a:off x="0" y="1673215"/>
            <a:ext cx="9140552" cy="517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39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4"/>
          <a:stretch/>
        </p:blipFill>
        <p:spPr bwMode="auto">
          <a:xfrm>
            <a:off x="0" y="1196752"/>
            <a:ext cx="9144000" cy="481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FRP Lleida Pedestrian Bridge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4598" r="23411" b="24283"/>
          <a:stretch/>
        </p:blipFill>
        <p:spPr bwMode="auto">
          <a:xfrm rot="21125094" flipH="1">
            <a:off x="3030947" y="3096390"/>
            <a:ext cx="3232702" cy="13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54301" r="27344" b="38964"/>
          <a:stretch/>
        </p:blipFill>
        <p:spPr bwMode="auto">
          <a:xfrm>
            <a:off x="3059832" y="4509120"/>
            <a:ext cx="288032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46725" r="58303" b="49011"/>
          <a:stretch/>
        </p:blipFill>
        <p:spPr bwMode="auto">
          <a:xfrm>
            <a:off x="3059832" y="4207710"/>
            <a:ext cx="2880320" cy="46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7" t="44199" r="30139" b="52153"/>
          <a:stretch/>
        </p:blipFill>
        <p:spPr bwMode="auto">
          <a:xfrm>
            <a:off x="5922170" y="4166647"/>
            <a:ext cx="418564" cy="2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7" t="39007" r="26113" b="56503"/>
          <a:stretch/>
        </p:blipFill>
        <p:spPr bwMode="auto">
          <a:xfrm>
            <a:off x="6228184" y="3817856"/>
            <a:ext cx="530836" cy="3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5580112" y="3336319"/>
            <a:ext cx="1321244" cy="9151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4932040" y="2636912"/>
            <a:ext cx="3553265" cy="1364392"/>
          </a:xfrm>
          <a:prstGeom prst="rect">
            <a:avLst/>
          </a:prstGeom>
          <a:noFill/>
          <a:ln>
            <a:noFill/>
          </a:ln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>
            <a:off x="1835695" y="2615409"/>
            <a:ext cx="5693241" cy="1224136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1226656">
            <a:off x="5003977" y="2746555"/>
            <a:ext cx="2022371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20324094">
            <a:off x="2670967" y="2880652"/>
            <a:ext cx="1011185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3" t="24699" r="12795" b="65341"/>
          <a:stretch/>
        </p:blipFill>
        <p:spPr bwMode="auto">
          <a:xfrm>
            <a:off x="5592466" y="2856323"/>
            <a:ext cx="2382610" cy="748518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B416D90-E991-47B7-900A-3E6EDB2424C2}"/>
              </a:ext>
            </a:extLst>
          </p:cNvPr>
          <p:cNvSpPr txBox="1"/>
          <p:nvPr/>
        </p:nvSpPr>
        <p:spPr>
          <a:xfrm>
            <a:off x="-902929" y="383404"/>
            <a:ext cx="5546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With new central section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99804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4"/>
          <a:stretch/>
        </p:blipFill>
        <p:spPr bwMode="auto">
          <a:xfrm>
            <a:off x="0" y="1196752"/>
            <a:ext cx="9144000" cy="481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FRP Lleida Pedestrian Bridge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4598" r="23411" b="24283"/>
          <a:stretch/>
        </p:blipFill>
        <p:spPr bwMode="auto">
          <a:xfrm rot="21125094" flipH="1">
            <a:off x="3030947" y="3096390"/>
            <a:ext cx="3232702" cy="13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54301" r="27344" b="38964"/>
          <a:stretch/>
        </p:blipFill>
        <p:spPr bwMode="auto">
          <a:xfrm>
            <a:off x="3059832" y="4509120"/>
            <a:ext cx="288032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46725" r="58303" b="49011"/>
          <a:stretch/>
        </p:blipFill>
        <p:spPr bwMode="auto">
          <a:xfrm>
            <a:off x="3059832" y="4207710"/>
            <a:ext cx="2880320" cy="46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7" t="44199" r="30139" b="52153"/>
          <a:stretch/>
        </p:blipFill>
        <p:spPr bwMode="auto">
          <a:xfrm>
            <a:off x="5922170" y="4166647"/>
            <a:ext cx="418564" cy="2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7" t="39007" r="26113" b="56503"/>
          <a:stretch/>
        </p:blipFill>
        <p:spPr bwMode="auto">
          <a:xfrm>
            <a:off x="6228184" y="3817856"/>
            <a:ext cx="530836" cy="3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5580112" y="3336319"/>
            <a:ext cx="1321244" cy="9151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4932040" y="2636912"/>
            <a:ext cx="3553265" cy="1364392"/>
          </a:xfrm>
          <a:prstGeom prst="rect">
            <a:avLst/>
          </a:prstGeom>
          <a:noFill/>
          <a:ln>
            <a:noFill/>
          </a:ln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>
            <a:off x="1835695" y="2615409"/>
            <a:ext cx="5693241" cy="1224136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1226656">
            <a:off x="5003977" y="2746555"/>
            <a:ext cx="2022371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20324094">
            <a:off x="2670967" y="2880652"/>
            <a:ext cx="1011185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3" t="24699" r="12795" b="65341"/>
          <a:stretch/>
        </p:blipFill>
        <p:spPr bwMode="auto">
          <a:xfrm>
            <a:off x="5592466" y="2856323"/>
            <a:ext cx="2382610" cy="748518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rapezoid 19">
            <a:extLst>
              <a:ext uri="{FF2B5EF4-FFF2-40B4-BE49-F238E27FC236}">
                <a16:creationId xmlns="" xmlns:a16="http://schemas.microsoft.com/office/drawing/2014/main" id="{F9DD7753-DC6E-46E2-B1ED-F75833660412}"/>
              </a:ext>
            </a:extLst>
          </p:cNvPr>
          <p:cNvSpPr/>
          <p:nvPr/>
        </p:nvSpPr>
        <p:spPr>
          <a:xfrm rot="5400000">
            <a:off x="4479800" y="-959439"/>
            <a:ext cx="490186" cy="9772822"/>
          </a:xfrm>
          <a:prstGeom prst="trapezoid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rapezoid 18">
            <a:extLst>
              <a:ext uri="{FF2B5EF4-FFF2-40B4-BE49-F238E27FC236}">
                <a16:creationId xmlns="" xmlns:a16="http://schemas.microsoft.com/office/drawing/2014/main" id="{F4E1D130-3829-46A1-94D8-55F089C561B6}"/>
              </a:ext>
            </a:extLst>
          </p:cNvPr>
          <p:cNvSpPr/>
          <p:nvPr/>
        </p:nvSpPr>
        <p:spPr>
          <a:xfrm rot="5557067">
            <a:off x="4405107" y="-1157503"/>
            <a:ext cx="554415" cy="9757681"/>
          </a:xfrm>
          <a:prstGeom prst="trapezoid">
            <a:avLst/>
          </a:prstGeom>
          <a:blipFill dpi="0" rotWithShape="1">
            <a:blip r:embed="rId8"/>
            <a:srcRect/>
            <a:tile tx="0" ty="0" sx="97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E5FE73E-2351-450B-9719-3FB67EEAF5B2}"/>
              </a:ext>
            </a:extLst>
          </p:cNvPr>
          <p:cNvSpPr/>
          <p:nvPr/>
        </p:nvSpPr>
        <p:spPr>
          <a:xfrm>
            <a:off x="8361655" y="4769320"/>
            <a:ext cx="544379" cy="7587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508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rapezoid 1">
            <a:extLst>
              <a:ext uri="{FF2B5EF4-FFF2-40B4-BE49-F238E27FC236}">
                <a16:creationId xmlns="" xmlns:a16="http://schemas.microsoft.com/office/drawing/2014/main" id="{D3ED8509-6DB1-455C-A817-379AAF0F63F0}"/>
              </a:ext>
            </a:extLst>
          </p:cNvPr>
          <p:cNvSpPr/>
          <p:nvPr/>
        </p:nvSpPr>
        <p:spPr>
          <a:xfrm rot="5650075">
            <a:off x="4370876" y="-1339514"/>
            <a:ext cx="593189" cy="9709887"/>
          </a:xfrm>
          <a:prstGeom prst="trapezoid">
            <a:avLst>
              <a:gd name="adj" fmla="val 23944"/>
            </a:avLst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rapezoid 20">
            <a:extLst>
              <a:ext uri="{FF2B5EF4-FFF2-40B4-BE49-F238E27FC236}">
                <a16:creationId xmlns="" xmlns:a16="http://schemas.microsoft.com/office/drawing/2014/main" id="{2DE42E39-C1D5-44FB-9242-787BC9CA7FA2}"/>
              </a:ext>
            </a:extLst>
          </p:cNvPr>
          <p:cNvSpPr/>
          <p:nvPr/>
        </p:nvSpPr>
        <p:spPr>
          <a:xfrm rot="10800000">
            <a:off x="8244042" y="4131737"/>
            <a:ext cx="781955" cy="674025"/>
          </a:xfrm>
          <a:prstGeom prst="trapezoid">
            <a:avLst>
              <a:gd name="adj" fmla="val 20106"/>
            </a:avLst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50800" dist="38100" dir="63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rapezoid 21">
            <a:extLst>
              <a:ext uri="{FF2B5EF4-FFF2-40B4-BE49-F238E27FC236}">
                <a16:creationId xmlns="" xmlns:a16="http://schemas.microsoft.com/office/drawing/2014/main" id="{73A32BD3-4431-48E1-B3FD-0513597BD9EE}"/>
              </a:ext>
            </a:extLst>
          </p:cNvPr>
          <p:cNvSpPr/>
          <p:nvPr/>
        </p:nvSpPr>
        <p:spPr>
          <a:xfrm rot="10800000">
            <a:off x="8126569" y="4043763"/>
            <a:ext cx="955462" cy="669530"/>
          </a:xfrm>
          <a:prstGeom prst="trapezoid">
            <a:avLst>
              <a:gd name="adj" fmla="val 38626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rapezoid 22">
            <a:extLst>
              <a:ext uri="{FF2B5EF4-FFF2-40B4-BE49-F238E27FC236}">
                <a16:creationId xmlns="" xmlns:a16="http://schemas.microsoft.com/office/drawing/2014/main" id="{66168F03-26E0-4A79-8BB0-7A477A239DD2}"/>
              </a:ext>
            </a:extLst>
          </p:cNvPr>
          <p:cNvSpPr/>
          <p:nvPr/>
        </p:nvSpPr>
        <p:spPr>
          <a:xfrm rot="10800000">
            <a:off x="8135533" y="4072316"/>
            <a:ext cx="955462" cy="327948"/>
          </a:xfrm>
          <a:prstGeom prst="trapezoid">
            <a:avLst>
              <a:gd name="adj" fmla="val 38626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104D9D3-11A9-4AB9-80E6-8292EFB7F643}"/>
              </a:ext>
            </a:extLst>
          </p:cNvPr>
          <p:cNvSpPr txBox="1"/>
          <p:nvPr/>
        </p:nvSpPr>
        <p:spPr>
          <a:xfrm>
            <a:off x="179512" y="383404"/>
            <a:ext cx="616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reality of a new bridge next to old structure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92609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4"/>
          <a:stretch/>
        </p:blipFill>
        <p:spPr bwMode="auto">
          <a:xfrm>
            <a:off x="0" y="1196752"/>
            <a:ext cx="9144000" cy="481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FRP Lleida Pedestrian Bridge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4598" r="23411" b="24283"/>
          <a:stretch/>
        </p:blipFill>
        <p:spPr bwMode="auto">
          <a:xfrm rot="21125094" flipH="1">
            <a:off x="3030947" y="3096390"/>
            <a:ext cx="3232702" cy="13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54301" r="27344" b="38964"/>
          <a:stretch/>
        </p:blipFill>
        <p:spPr bwMode="auto">
          <a:xfrm>
            <a:off x="3059832" y="4509120"/>
            <a:ext cx="288032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46725" r="58303" b="49011"/>
          <a:stretch/>
        </p:blipFill>
        <p:spPr bwMode="auto">
          <a:xfrm>
            <a:off x="3059832" y="4207710"/>
            <a:ext cx="2880320" cy="46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7" t="44199" r="30139" b="52153"/>
          <a:stretch/>
        </p:blipFill>
        <p:spPr bwMode="auto">
          <a:xfrm>
            <a:off x="5922170" y="4166647"/>
            <a:ext cx="418564" cy="2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7" t="39007" r="26113" b="56503"/>
          <a:stretch/>
        </p:blipFill>
        <p:spPr bwMode="auto">
          <a:xfrm>
            <a:off x="6228184" y="3817856"/>
            <a:ext cx="530836" cy="3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5580112" y="3336319"/>
            <a:ext cx="1321244" cy="9151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4" t="33464" r="3724" b="59591"/>
          <a:stretch/>
        </p:blipFill>
        <p:spPr bwMode="auto">
          <a:xfrm>
            <a:off x="4932040" y="2636912"/>
            <a:ext cx="3553265" cy="1364392"/>
          </a:xfrm>
          <a:prstGeom prst="rect">
            <a:avLst/>
          </a:prstGeom>
          <a:noFill/>
          <a:ln>
            <a:noFill/>
          </a:ln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>
            <a:off x="1835695" y="2615409"/>
            <a:ext cx="5693241" cy="1224136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1226656">
            <a:off x="5003977" y="2746555"/>
            <a:ext cx="2022371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4699" r="39213" b="66463"/>
          <a:stretch/>
        </p:blipFill>
        <p:spPr bwMode="auto">
          <a:xfrm rot="20324094">
            <a:off x="2670967" y="2880652"/>
            <a:ext cx="1011185" cy="1222129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3" t="24699" r="12795" b="65341"/>
          <a:stretch/>
        </p:blipFill>
        <p:spPr bwMode="auto">
          <a:xfrm>
            <a:off x="5592466" y="2856323"/>
            <a:ext cx="2382610" cy="748518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B416D90-E991-47B7-900A-3E6EDB2424C2}"/>
              </a:ext>
            </a:extLst>
          </p:cNvPr>
          <p:cNvSpPr txBox="1"/>
          <p:nvPr/>
        </p:nvSpPr>
        <p:spPr>
          <a:xfrm>
            <a:off x="-902929" y="383404"/>
            <a:ext cx="5546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With new central section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76303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27DFD5A-BFBB-4C7D-83FD-701B0E4C0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4" r="6438"/>
          <a:stretch/>
        </p:blipFill>
        <p:spPr>
          <a:xfrm rot="16200000">
            <a:off x="2056627" y="-438027"/>
            <a:ext cx="5043516" cy="8626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3" y="116632"/>
            <a:ext cx="756517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Swan River Crossing </a:t>
            </a:r>
          </a:p>
          <a:p>
            <a:r>
              <a:rPr lang="en-US" sz="2500" dirty="0">
                <a:latin typeface="Arial Black" panose="020B0A04020102020204" pitchFamily="34" charset="0"/>
              </a:rPr>
              <a:t>WESTSIDE OPTION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22" y="111140"/>
            <a:ext cx="12017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475120" y="5601480"/>
            <a:ext cx="433387" cy="432048"/>
          </a:xfrm>
          <a:prstGeom prst="line">
            <a:avLst/>
          </a:prstGeom>
          <a:ln w="22225">
            <a:solidFill>
              <a:srgbClr val="FD6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FD5B3A3-65EE-4951-8067-CEE4AA054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5" t="33201" r="12650" b="44750"/>
          <a:stretch/>
        </p:blipFill>
        <p:spPr>
          <a:xfrm rot="15927347">
            <a:off x="3822986" y="1606055"/>
            <a:ext cx="864096" cy="1717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DDD130A-F4DC-414E-84D7-7EAD7B724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5" t="33201" r="12650" b="48365"/>
          <a:stretch/>
        </p:blipFill>
        <p:spPr>
          <a:xfrm rot="15706883">
            <a:off x="3711549" y="2332944"/>
            <a:ext cx="1164208" cy="161660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4A368FE-752D-485A-99D3-53B5A5F5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75" t="33201" r="12650" b="48365"/>
          <a:stretch/>
        </p:blipFill>
        <p:spPr>
          <a:xfrm rot="15706883">
            <a:off x="2795521" y="2964383"/>
            <a:ext cx="499885" cy="131062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C5B63F9-4463-48BC-A332-2C3A9C00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7" t="34975" r="46392" b="39826"/>
          <a:stretch/>
        </p:blipFill>
        <p:spPr>
          <a:xfrm rot="21214568">
            <a:off x="3468064" y="3493648"/>
            <a:ext cx="1895593" cy="62015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E28017-C25D-4E6C-ACAF-2FCF3805C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1" t="25618" r="5537" b="34039"/>
          <a:stretch/>
        </p:blipFill>
        <p:spPr>
          <a:xfrm rot="21447700">
            <a:off x="274971" y="3508015"/>
            <a:ext cx="7249409" cy="381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201FAF0-5321-4B41-90A3-F5D016BEC444}"/>
              </a:ext>
            </a:extLst>
          </p:cNvPr>
          <p:cNvSpPr/>
          <p:nvPr/>
        </p:nvSpPr>
        <p:spPr>
          <a:xfrm rot="21439836">
            <a:off x="532342" y="4025110"/>
            <a:ext cx="108000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C8C398F-1B49-42E5-8753-D45DBECDD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92" t="71501" r="18424" b="8907"/>
          <a:stretch/>
        </p:blipFill>
        <p:spPr>
          <a:xfrm rot="15480758">
            <a:off x="7059774" y="2506277"/>
            <a:ext cx="1266945" cy="134362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ABD397-6C2E-4626-874B-7C36FA993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87" t="69933" r="4458" b="24848"/>
          <a:stretch/>
        </p:blipFill>
        <p:spPr>
          <a:xfrm rot="15318688">
            <a:off x="6141365" y="1874660"/>
            <a:ext cx="937223" cy="56364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C846CB-7C9B-4156-B97F-1514D3943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87" t="69933" r="4458" b="24848"/>
          <a:stretch/>
        </p:blipFill>
        <p:spPr>
          <a:xfrm rot="14945170">
            <a:off x="6521517" y="2109417"/>
            <a:ext cx="694176" cy="41748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041A009-0B8F-4E5A-BCEB-04BD506FC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87" t="69933" r="4458" b="24848"/>
          <a:stretch/>
        </p:blipFill>
        <p:spPr>
          <a:xfrm rot="10203954">
            <a:off x="6635528" y="2921957"/>
            <a:ext cx="580029" cy="34665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F61465-CE02-4993-9FCB-C3FB378EF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79" t="59009" r="8908" b="36356"/>
          <a:stretch/>
        </p:blipFill>
        <p:spPr>
          <a:xfrm rot="21036433">
            <a:off x="6537560" y="2587189"/>
            <a:ext cx="802464" cy="36173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37C3B02-E47B-4D0F-B9B3-AED850F82B10}"/>
              </a:ext>
            </a:extLst>
          </p:cNvPr>
          <p:cNvSpPr/>
          <p:nvPr/>
        </p:nvSpPr>
        <p:spPr>
          <a:xfrm rot="21089381">
            <a:off x="6514206" y="2683956"/>
            <a:ext cx="59864" cy="2672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E918F09-A380-46EF-86D1-E9CA2A56B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79" t="59009" r="8908" b="36356"/>
          <a:stretch/>
        </p:blipFill>
        <p:spPr>
          <a:xfrm rot="16571944">
            <a:off x="7139301" y="2796377"/>
            <a:ext cx="295132" cy="15126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CDE8220-53E6-4474-848C-91E092871A17}"/>
              </a:ext>
            </a:extLst>
          </p:cNvPr>
          <p:cNvSpPr/>
          <p:nvPr/>
        </p:nvSpPr>
        <p:spPr>
          <a:xfrm rot="21089381">
            <a:off x="3478885" y="3106804"/>
            <a:ext cx="59864" cy="1946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C6062B2A-E04E-49B6-87CB-ABC68E48540E}"/>
              </a:ext>
            </a:extLst>
          </p:cNvPr>
          <p:cNvSpPr/>
          <p:nvPr/>
        </p:nvSpPr>
        <p:spPr>
          <a:xfrm rot="21089381">
            <a:off x="5058828" y="2907687"/>
            <a:ext cx="59864" cy="2672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24C9D92-C16F-49A4-BBBE-B480833F9FF5}"/>
              </a:ext>
            </a:extLst>
          </p:cNvPr>
          <p:cNvSpPr/>
          <p:nvPr/>
        </p:nvSpPr>
        <p:spPr>
          <a:xfrm rot="21100247">
            <a:off x="1744860" y="3404983"/>
            <a:ext cx="18002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3DFB3D9-FD1E-44D0-881D-BF832D0EDEA3}"/>
              </a:ext>
            </a:extLst>
          </p:cNvPr>
          <p:cNvSpPr/>
          <p:nvPr/>
        </p:nvSpPr>
        <p:spPr>
          <a:xfrm rot="21100247">
            <a:off x="3471940" y="3050678"/>
            <a:ext cx="1617724" cy="10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63B5410-61A6-4242-AD7C-9FCEDB036B2E}"/>
              </a:ext>
            </a:extLst>
          </p:cNvPr>
          <p:cNvSpPr/>
          <p:nvPr/>
        </p:nvSpPr>
        <p:spPr>
          <a:xfrm rot="21100247">
            <a:off x="3631995" y="3091188"/>
            <a:ext cx="61200" cy="3163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76200" dir="2700000" sx="110000" sy="11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7781FD9-A209-4F84-8A09-DAF0465F7FA3}"/>
              </a:ext>
            </a:extLst>
          </p:cNvPr>
          <p:cNvSpPr/>
          <p:nvPr/>
        </p:nvSpPr>
        <p:spPr>
          <a:xfrm rot="21100247">
            <a:off x="4903623" y="2909348"/>
            <a:ext cx="61200" cy="311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76200" dir="2700000" sx="110000" sy="11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38D894A-5899-459C-88D0-A4F4A2117E5F}"/>
              </a:ext>
            </a:extLst>
          </p:cNvPr>
          <p:cNvCxnSpPr>
            <a:cxnSpLocks/>
          </p:cNvCxnSpPr>
          <p:nvPr/>
        </p:nvCxnSpPr>
        <p:spPr>
          <a:xfrm>
            <a:off x="1547664" y="4105285"/>
            <a:ext cx="5830329" cy="56298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="" xmlns:a16="http://schemas.microsoft.com/office/drawing/2014/main" id="{BF7E413D-2D0B-42E4-8E29-FFBCB8987962}"/>
              </a:ext>
            </a:extLst>
          </p:cNvPr>
          <p:cNvSpPr/>
          <p:nvPr/>
        </p:nvSpPr>
        <p:spPr>
          <a:xfrm rot="19899874">
            <a:off x="-1350105" y="4111621"/>
            <a:ext cx="4947395" cy="4698196"/>
          </a:xfrm>
          <a:prstGeom prst="arc">
            <a:avLst>
              <a:gd name="adj1" fmla="val 16623015"/>
              <a:gd name="adj2" fmla="val 18535027"/>
            </a:avLst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rc 25">
            <a:extLst>
              <a:ext uri="{FF2B5EF4-FFF2-40B4-BE49-F238E27FC236}">
                <a16:creationId xmlns="" xmlns:a16="http://schemas.microsoft.com/office/drawing/2014/main" id="{FA65B3CE-C877-47BD-B804-1702D709C66F}"/>
              </a:ext>
            </a:extLst>
          </p:cNvPr>
          <p:cNvSpPr/>
          <p:nvPr/>
        </p:nvSpPr>
        <p:spPr>
          <a:xfrm rot="21255237">
            <a:off x="4248868" y="4667620"/>
            <a:ext cx="5706522" cy="4899516"/>
          </a:xfrm>
          <a:prstGeom prst="arc">
            <a:avLst>
              <a:gd name="adj1" fmla="val 16856118"/>
              <a:gd name="adj2" fmla="val 19051954"/>
            </a:avLst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D927BD-E0C3-4C08-8B1D-60158B37A5B6}"/>
              </a:ext>
            </a:extLst>
          </p:cNvPr>
          <p:cNvSpPr txBox="1"/>
          <p:nvPr/>
        </p:nvSpPr>
        <p:spPr>
          <a:xfrm>
            <a:off x="3745319" y="4957245"/>
            <a:ext cx="216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Either no additional rail bridge, or, new rail bridge downstream from existing</a:t>
            </a:r>
            <a:endParaRPr lang="en-AU" sz="12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55A0CD0B-1926-4B13-841E-90643745D1E5}"/>
              </a:ext>
            </a:extLst>
          </p:cNvPr>
          <p:cNvCxnSpPr>
            <a:cxnSpLocks/>
          </p:cNvCxnSpPr>
          <p:nvPr/>
        </p:nvCxnSpPr>
        <p:spPr>
          <a:xfrm>
            <a:off x="1550768" y="4434974"/>
            <a:ext cx="5830329" cy="562983"/>
          </a:xfrm>
          <a:prstGeom prst="line">
            <a:avLst/>
          </a:prstGeom>
          <a:ln w="1428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="" xmlns:a16="http://schemas.microsoft.com/office/drawing/2014/main" id="{EA95E1DD-1B48-436D-8D91-997D51F9D8BC}"/>
              </a:ext>
            </a:extLst>
          </p:cNvPr>
          <p:cNvSpPr/>
          <p:nvPr/>
        </p:nvSpPr>
        <p:spPr>
          <a:xfrm rot="19899874">
            <a:off x="-1347001" y="4441310"/>
            <a:ext cx="4947395" cy="4698196"/>
          </a:xfrm>
          <a:prstGeom prst="arc">
            <a:avLst>
              <a:gd name="adj1" fmla="val 16623015"/>
              <a:gd name="adj2" fmla="val 18535027"/>
            </a:avLst>
          </a:prstGeom>
          <a:ln w="1428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Arc 30">
            <a:extLst>
              <a:ext uri="{FF2B5EF4-FFF2-40B4-BE49-F238E27FC236}">
                <a16:creationId xmlns="" xmlns:a16="http://schemas.microsoft.com/office/drawing/2014/main" id="{18ADA2E6-59B8-45DA-89E8-EC7F7B18E932}"/>
              </a:ext>
            </a:extLst>
          </p:cNvPr>
          <p:cNvSpPr/>
          <p:nvPr/>
        </p:nvSpPr>
        <p:spPr>
          <a:xfrm rot="21255237">
            <a:off x="4251972" y="4997309"/>
            <a:ext cx="5706522" cy="4899516"/>
          </a:xfrm>
          <a:prstGeom prst="arc">
            <a:avLst>
              <a:gd name="adj1" fmla="val 16856118"/>
              <a:gd name="adj2" fmla="val 19051954"/>
            </a:avLst>
          </a:prstGeom>
          <a:ln w="1428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C031288-5D3B-4988-9B2D-93A9E22C59E2}"/>
              </a:ext>
            </a:extLst>
          </p:cNvPr>
          <p:cNvSpPr txBox="1"/>
          <p:nvPr/>
        </p:nvSpPr>
        <p:spPr>
          <a:xfrm>
            <a:off x="3754800" y="3914011"/>
            <a:ext cx="222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High-speed, free-flow PSP on east side of existing rail bridge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3E4037B-7D14-4284-9638-C0B1690E0C25}"/>
              </a:ext>
            </a:extLst>
          </p:cNvPr>
          <p:cNvSpPr txBox="1"/>
          <p:nvPr/>
        </p:nvSpPr>
        <p:spPr>
          <a:xfrm rot="21405346">
            <a:off x="1847222" y="3570693"/>
            <a:ext cx="222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New Traffic Bridge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28EFCA2-B60D-46CE-9330-5EC79D5EA339}"/>
              </a:ext>
            </a:extLst>
          </p:cNvPr>
          <p:cNvSpPr txBox="1"/>
          <p:nvPr/>
        </p:nvSpPr>
        <p:spPr>
          <a:xfrm>
            <a:off x="2990353" y="2242753"/>
            <a:ext cx="249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Central section of Old Traffic Bridge replaced with new structure for pedestrians and low speed /local cycling.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3C5687A6-A6DA-45C2-89FC-49E95E3EC565}"/>
              </a:ext>
            </a:extLst>
          </p:cNvPr>
          <p:cNvSpPr/>
          <p:nvPr/>
        </p:nvSpPr>
        <p:spPr>
          <a:xfrm>
            <a:off x="1764706" y="3354248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074D959F-DD0D-480F-9520-D603CBD3CA35}"/>
              </a:ext>
            </a:extLst>
          </p:cNvPr>
          <p:cNvSpPr/>
          <p:nvPr/>
        </p:nvSpPr>
        <p:spPr>
          <a:xfrm>
            <a:off x="2065890" y="3310873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570F372D-43F2-49CF-A22D-2EAF2F886B8D}"/>
              </a:ext>
            </a:extLst>
          </p:cNvPr>
          <p:cNvSpPr/>
          <p:nvPr/>
        </p:nvSpPr>
        <p:spPr>
          <a:xfrm>
            <a:off x="2423885" y="3264706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611C20EC-4463-43B1-8CF3-78A085A3E26A}"/>
              </a:ext>
            </a:extLst>
          </p:cNvPr>
          <p:cNvSpPr/>
          <p:nvPr/>
        </p:nvSpPr>
        <p:spPr>
          <a:xfrm>
            <a:off x="2758497" y="3217370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854CBC3F-9B0B-42A8-827C-3D8C66A39F15}"/>
              </a:ext>
            </a:extLst>
          </p:cNvPr>
          <p:cNvSpPr/>
          <p:nvPr/>
        </p:nvSpPr>
        <p:spPr>
          <a:xfrm>
            <a:off x="5544395" y="2816611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E743AA2-D193-404A-8821-06C592AB3A5A}"/>
              </a:ext>
            </a:extLst>
          </p:cNvPr>
          <p:cNvSpPr/>
          <p:nvPr/>
        </p:nvSpPr>
        <p:spPr>
          <a:xfrm>
            <a:off x="5205900" y="2867871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D670F710-E992-4A14-9965-B54759C23736}"/>
              </a:ext>
            </a:extLst>
          </p:cNvPr>
          <p:cNvSpPr/>
          <p:nvPr/>
        </p:nvSpPr>
        <p:spPr>
          <a:xfrm>
            <a:off x="3153712" y="3165292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5340BFE6-68F6-4FD9-B909-92796A328DA9}"/>
              </a:ext>
            </a:extLst>
          </p:cNvPr>
          <p:cNvSpPr/>
          <p:nvPr/>
        </p:nvSpPr>
        <p:spPr>
          <a:xfrm>
            <a:off x="5910397" y="2775706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FDCC4668-AFC8-44DB-B9D7-F05689CD2D45}"/>
              </a:ext>
            </a:extLst>
          </p:cNvPr>
          <p:cNvSpPr/>
          <p:nvPr/>
        </p:nvSpPr>
        <p:spPr>
          <a:xfrm>
            <a:off x="6256455" y="2717541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60B86B3-315B-42C2-B165-32A0AEBD877F}"/>
              </a:ext>
            </a:extLst>
          </p:cNvPr>
          <p:cNvSpPr/>
          <p:nvPr/>
        </p:nvSpPr>
        <p:spPr>
          <a:xfrm>
            <a:off x="6646449" y="2664427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7D5344A1-720A-40A0-BEBE-FA2A5B1699EF}"/>
              </a:ext>
            </a:extLst>
          </p:cNvPr>
          <p:cNvSpPr/>
          <p:nvPr/>
        </p:nvSpPr>
        <p:spPr>
          <a:xfrm>
            <a:off x="6982822" y="2626890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3948DC14-B25D-421B-988F-9CE7C4742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87" t="69933" r="4458" b="24848"/>
          <a:stretch/>
        </p:blipFill>
        <p:spPr>
          <a:xfrm rot="10203954">
            <a:off x="1591502" y="2972704"/>
            <a:ext cx="580029" cy="3466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D9D7448-2BC1-4BDF-B2F1-E9D22CB14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79" t="59009" r="8908" b="36356"/>
          <a:stretch/>
        </p:blipFill>
        <p:spPr>
          <a:xfrm rot="21425329">
            <a:off x="704136" y="3306235"/>
            <a:ext cx="983480" cy="36173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BB9766C-24EB-45B3-88B3-ECB61D310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79" t="59009" r="8908" b="36356"/>
          <a:stretch/>
        </p:blipFill>
        <p:spPr>
          <a:xfrm rot="14946629">
            <a:off x="707186" y="2905718"/>
            <a:ext cx="234543" cy="92879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9" name="Oval 48">
            <a:extLst>
              <a:ext uri="{FF2B5EF4-FFF2-40B4-BE49-F238E27FC236}">
                <a16:creationId xmlns="" xmlns:a16="http://schemas.microsoft.com/office/drawing/2014/main" id="{F3D58821-E7A1-4471-938E-FF250F54EC0B}"/>
              </a:ext>
            </a:extLst>
          </p:cNvPr>
          <p:cNvSpPr/>
          <p:nvPr/>
        </p:nvSpPr>
        <p:spPr>
          <a:xfrm>
            <a:off x="1356113" y="3395205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0366A8BA-14F3-4362-B930-68669E9AD037}"/>
              </a:ext>
            </a:extLst>
          </p:cNvPr>
          <p:cNvSpPr/>
          <p:nvPr/>
        </p:nvSpPr>
        <p:spPr>
          <a:xfrm>
            <a:off x="965579" y="3442119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95C8DAB0-8C18-4147-B0E5-4D25D0491B03}"/>
              </a:ext>
            </a:extLst>
          </p:cNvPr>
          <p:cNvSpPr/>
          <p:nvPr/>
        </p:nvSpPr>
        <p:spPr>
          <a:xfrm>
            <a:off x="572832" y="3488987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EC31B6A5-0BE3-49AD-9307-B4DECB2AFCBA}"/>
              </a:ext>
            </a:extLst>
          </p:cNvPr>
          <p:cNvSpPr/>
          <p:nvPr/>
        </p:nvSpPr>
        <p:spPr>
          <a:xfrm>
            <a:off x="1331327" y="3123048"/>
            <a:ext cx="180000" cy="1800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38100" dist="381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3F77E6E-1510-4B3A-8E9F-D98260FA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12" t="91360" r="21151" b="1955"/>
          <a:stretch/>
        </p:blipFill>
        <p:spPr>
          <a:xfrm rot="20036174">
            <a:off x="7810598" y="2353655"/>
            <a:ext cx="432049" cy="45848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4790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3" r="41624" b="-1"/>
          <a:stretch/>
        </p:blipFill>
        <p:spPr bwMode="auto">
          <a:xfrm>
            <a:off x="0" y="116632"/>
            <a:ext cx="4942052" cy="65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76056" y="126876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AU" sz="4000" dirty="0" smtClean="0"/>
              <a:t>Key elements of Freo 2029</a:t>
            </a:r>
            <a:endParaRPr lang="en-AU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60032" y="2132856"/>
            <a:ext cx="4041775" cy="3951288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New bridge to the West</a:t>
            </a:r>
          </a:p>
          <a:p>
            <a:r>
              <a:rPr lang="en-AU" dirty="0" smtClean="0"/>
              <a:t>Old bridge reused for pedestrians and as public space</a:t>
            </a:r>
          </a:p>
          <a:p>
            <a:r>
              <a:rPr lang="en-AU" dirty="0" smtClean="0"/>
              <a:t>Better connections each end </a:t>
            </a:r>
          </a:p>
          <a:p>
            <a:r>
              <a:rPr lang="en-AU" dirty="0" smtClean="0"/>
              <a:t>Separated cycle crossings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47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2283"/>
            <a:ext cx="6613195" cy="66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0075" cy="922114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Original government announcement was largely consistent with Freo2029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21758" r="13735" b="18260"/>
          <a:stretch/>
        </p:blipFill>
        <p:spPr bwMode="auto">
          <a:xfrm>
            <a:off x="179512" y="1628800"/>
            <a:ext cx="8801777" cy="51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7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1648" r="6774" b="24256"/>
          <a:stretch/>
        </p:blipFill>
        <p:spPr bwMode="auto">
          <a:xfrm>
            <a:off x="0" y="44624"/>
            <a:ext cx="913174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42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29497" r="22322" b="27646"/>
          <a:stretch/>
        </p:blipFill>
        <p:spPr bwMode="auto">
          <a:xfrm>
            <a:off x="0" y="59778"/>
            <a:ext cx="9112424" cy="585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5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8"/>
            <a:ext cx="8985440" cy="673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1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5369901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Bradp\Pictures\2020\high-line-network-launches-platform-gentrificaiton-dezeen-sq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21" y="1340768"/>
            <a:ext cx="3550780" cy="5328592"/>
          </a:xfrm>
        </p:spPr>
      </p:pic>
    </p:spTree>
    <p:extLst>
      <p:ext uri="{BB962C8B-B14F-4D97-AF65-F5344CB8AC3E}">
        <p14:creationId xmlns:p14="http://schemas.microsoft.com/office/powerpoint/2010/main" val="265964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4"/>
          <a:stretch/>
        </p:blipFill>
        <p:spPr bwMode="auto">
          <a:xfrm>
            <a:off x="0" y="1196752"/>
            <a:ext cx="9144000" cy="481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B333CB-D3F5-47CE-9A9A-DAD2C0BDC1FE}"/>
              </a:ext>
            </a:extLst>
          </p:cNvPr>
          <p:cNvSpPr txBox="1"/>
          <p:nvPr/>
        </p:nvSpPr>
        <p:spPr>
          <a:xfrm>
            <a:off x="107504" y="18864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Potential </a:t>
            </a:r>
            <a:r>
              <a:rPr lang="en-US" sz="3200" dirty="0" smtClean="0">
                <a:solidFill>
                  <a:schemeClr val="bg1"/>
                </a:solidFill>
              </a:rPr>
              <a:t>Heritage Reactivation  </a:t>
            </a:r>
            <a:r>
              <a:rPr lang="en-US" sz="3200" dirty="0" smtClean="0">
                <a:solidFill>
                  <a:schemeClr val="bg1"/>
                </a:solidFill>
              </a:rPr>
              <a:t>Solution </a:t>
            </a:r>
            <a:r>
              <a:rPr lang="en-US" sz="2400" dirty="0" smtClean="0"/>
              <a:t>g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213498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7235</TotalTime>
  <Words>117</Words>
  <Application>Microsoft Office PowerPoint</Application>
  <PresentationFormat>On-screen Show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A Better Bridge is Possible</vt:lpstr>
      <vt:lpstr>PowerPoint Presentation</vt:lpstr>
      <vt:lpstr>PowerPoint Presentation</vt:lpstr>
      <vt:lpstr>Original government announcement was largely consistent with Freo2029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Fremantle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Kingdom</dc:creator>
  <cp:lastModifiedBy>Brad Pettitt</cp:lastModifiedBy>
  <cp:revision>98</cp:revision>
  <dcterms:created xsi:type="dcterms:W3CDTF">2020-04-29T08:36:33Z</dcterms:created>
  <dcterms:modified xsi:type="dcterms:W3CDTF">2020-09-10T06:57:07Z</dcterms:modified>
</cp:coreProperties>
</file>